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7" r:id="rId2"/>
    <p:sldId id="273" r:id="rId3"/>
    <p:sldId id="258" r:id="rId4"/>
    <p:sldId id="276" r:id="rId5"/>
    <p:sldId id="345" r:id="rId6"/>
    <p:sldId id="277" r:id="rId7"/>
    <p:sldId id="279" r:id="rId8"/>
    <p:sldId id="259" r:id="rId9"/>
    <p:sldId id="280" r:id="rId10"/>
    <p:sldId id="314" r:id="rId11"/>
    <p:sldId id="260" r:id="rId12"/>
    <p:sldId id="317" r:id="rId13"/>
    <p:sldId id="281" r:id="rId14"/>
    <p:sldId id="351" r:id="rId15"/>
    <p:sldId id="318" r:id="rId16"/>
    <p:sldId id="282" r:id="rId17"/>
    <p:sldId id="283" r:id="rId18"/>
    <p:sldId id="346" r:id="rId19"/>
    <p:sldId id="284" r:id="rId20"/>
    <p:sldId id="285" r:id="rId21"/>
    <p:sldId id="320" r:id="rId22"/>
    <p:sldId id="286" r:id="rId23"/>
    <p:sldId id="287" r:id="rId24"/>
    <p:sldId id="288" r:id="rId25"/>
    <p:sldId id="289" r:id="rId26"/>
    <p:sldId id="290" r:id="rId27"/>
    <p:sldId id="291" r:id="rId28"/>
    <p:sldId id="321" r:id="rId29"/>
    <p:sldId id="352" r:id="rId30"/>
    <p:sldId id="292" r:id="rId31"/>
    <p:sldId id="293" r:id="rId32"/>
    <p:sldId id="315" r:id="rId33"/>
    <p:sldId id="322" r:id="rId34"/>
    <p:sldId id="262" r:id="rId35"/>
    <p:sldId id="316" r:id="rId36"/>
    <p:sldId id="323" r:id="rId37"/>
    <p:sldId id="324" r:id="rId38"/>
    <p:sldId id="325" r:id="rId39"/>
    <p:sldId id="295" r:id="rId40"/>
    <p:sldId id="353" r:id="rId41"/>
    <p:sldId id="296" r:id="rId42"/>
    <p:sldId id="326" r:id="rId43"/>
    <p:sldId id="327" r:id="rId44"/>
    <p:sldId id="298" r:id="rId45"/>
    <p:sldId id="299" r:id="rId46"/>
    <p:sldId id="300" r:id="rId47"/>
    <p:sldId id="301" r:id="rId48"/>
    <p:sldId id="329" r:id="rId49"/>
    <p:sldId id="349" r:id="rId50"/>
    <p:sldId id="264" r:id="rId51"/>
    <p:sldId id="333" r:id="rId52"/>
    <p:sldId id="334" r:id="rId53"/>
    <p:sldId id="265" r:id="rId54"/>
    <p:sldId id="302" r:id="rId55"/>
    <p:sldId id="303" r:id="rId56"/>
    <p:sldId id="335" r:id="rId57"/>
    <p:sldId id="304" r:id="rId58"/>
    <p:sldId id="347" r:id="rId59"/>
    <p:sldId id="337" r:id="rId60"/>
    <p:sldId id="305" r:id="rId61"/>
    <p:sldId id="348" r:id="rId62"/>
    <p:sldId id="338" r:id="rId63"/>
    <p:sldId id="306" r:id="rId64"/>
    <p:sldId id="307" r:id="rId65"/>
    <p:sldId id="340" r:id="rId66"/>
    <p:sldId id="268" r:id="rId67"/>
    <p:sldId id="350" r:id="rId68"/>
  </p:sldIdLst>
  <p:sldSz cx="9144000" cy="6858000" type="letter"/>
  <p:notesSz cx="9210675" cy="6980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5F11"/>
    <a:srgbClr val="FF00FF"/>
    <a:srgbClr val="000099"/>
    <a:srgbClr val="29498F"/>
    <a:srgbClr val="549CC8"/>
    <a:srgbClr val="5FB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30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118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1238" y="349250"/>
            <a:ext cx="4649787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8874972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352800"/>
            <a:ext cx="6781800" cy="3124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6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wtri_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91200"/>
            <a:ext cx="7667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147763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ヒラギノ角ゴ Pro W3" pitchFamily="1" charset="-128"/>
              </a:rPr>
              <a:t>Programming the World Wide Web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2717800"/>
            <a:ext cx="7396163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1440"/>
          <a:lstStyle>
            <a:lvl1pPr marL="0" indent="0" algn="r">
              <a:buFontTx/>
              <a:buNone/>
              <a:defRPr sz="32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3380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2133600"/>
            <a:ext cx="7473950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>
              <a:defRPr>
                <a:solidFill>
                  <a:srgbClr val="29498F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97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52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9451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9451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83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303213"/>
            <a:ext cx="8610600" cy="5349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990600"/>
            <a:ext cx="8610600" cy="5257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42539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01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8872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10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84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5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6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589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0238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70866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zh-CN" sz="1200" b="0" smtClean="0">
                <a:ea typeface="宋体" panose="02010600030101010101" pitchFamily="2" charset="-122"/>
              </a:rPr>
              <a:t>4-</a:t>
            </a:r>
            <a:fld id="{4BCAB2FC-DDCE-4011-8C27-8BA04C966C61}" type="slidenum">
              <a:rPr lang="en-US" altLang="zh-CN" sz="1200" b="0" smtClean="0">
                <a:ea typeface="宋体" panose="02010600030101010101" pitchFamily="2" charset="-122"/>
              </a:rPr>
              <a:pPr algn="r">
                <a:defRPr/>
              </a:pPr>
              <a:t>‹#›</a:t>
            </a:fld>
            <a:endParaRPr lang="en-US" altLang="zh-CN" sz="1200" b="0" smtClean="0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228600" y="64008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b="0" smtClean="0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Programming the World Wide Web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5" Type="http://schemas.openxmlformats.org/officeDocument/2006/relationships/image" Target="../media/image2.png"/><Relationship Id="rId4" Type="http://schemas.openxmlformats.org/officeDocument/2006/relationships/image" Target="../media/image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5" Type="http://schemas.openxmlformats.org/officeDocument/2006/relationships/image" Target="../media/image2.png"/><Relationship Id="rId4" Type="http://schemas.openxmlformats.org/officeDocument/2006/relationships/image" Target="../media/image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wma"/><Relationship Id="rId1" Type="http://schemas.microsoft.com/office/2007/relationships/media" Target="../media/media39.wma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2.png"/><Relationship Id="rId5" Type="http://schemas.openxmlformats.org/officeDocument/2006/relationships/hyperlink" Target="http://300mb.us/" TargetMode="External"/><Relationship Id="rId4" Type="http://schemas.openxmlformats.org/officeDocument/2006/relationships/hyperlink" Target="http://www.protopage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wma"/><Relationship Id="rId1" Type="http://schemas.microsoft.com/office/2007/relationships/media" Target="../media/media50.wma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wma"/><Relationship Id="rId1" Type="http://schemas.microsoft.com/office/2007/relationships/media" Target="../media/media51.wma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wma"/><Relationship Id="rId1" Type="http://schemas.microsoft.com/office/2007/relationships/media" Target="../media/media52.wma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wma"/><Relationship Id="rId1" Type="http://schemas.microsoft.com/office/2007/relationships/media" Target="../media/media54.wma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wma"/><Relationship Id="rId1" Type="http://schemas.microsoft.com/office/2007/relationships/media" Target="../media/media55.wma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wma"/><Relationship Id="rId1" Type="http://schemas.microsoft.com/office/2007/relationships/media" Target="../media/media59.wma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wma"/><Relationship Id="rId1" Type="http://schemas.microsoft.com/office/2007/relationships/media" Target="../media/media60.wma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wma"/><Relationship Id="rId1" Type="http://schemas.microsoft.com/office/2007/relationships/media" Target="../media/media61.wma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wma"/><Relationship Id="rId1" Type="http://schemas.microsoft.com/office/2007/relationships/media" Target="../media/media62.wma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wma"/><Relationship Id="rId1" Type="http://schemas.microsoft.com/office/2007/relationships/media" Target="../media/media63.wma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wma"/><Relationship Id="rId1" Type="http://schemas.microsoft.com/office/2007/relationships/media" Target="../media/media64.wma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Part 4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514600" y="2895600"/>
            <a:ext cx="4572000" cy="1854200"/>
          </a:xfrm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Basics of JavaScript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3857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4.3 General Syntactic Characteristics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610600" cy="5410200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Directly embedded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&lt;script type=“text/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”&gt;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…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here…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&lt;/script&gt;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Indirect reference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&lt;script type=“text/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 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src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=“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tst_number.js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”&gt;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&lt;/script&gt;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is the preferred approach.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Refer to 4-</a:t>
            </a:r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indirect.html</a:t>
            </a: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the double-quotation marks must be input in English format.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10"/>
    </mc:Choice>
    <mc:Fallback xmlns="">
      <p:transition spd="slow" advTm="182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4.3 General Syntactic Characteristics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Identifiers or names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Start with  dollar sign($), underscore(_) or a letter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Continue with $, _, letter or digit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Case sensitive</a:t>
            </a:r>
          </a:p>
          <a:p>
            <a:pPr lvl="1"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Reserved words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(refer to table 4.1 in pp. 143)</a:t>
            </a:r>
          </a:p>
          <a:p>
            <a:pPr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Comments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/* … */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81"/>
    </mc:Choice>
    <mc:Fallback xmlns="">
      <p:transition spd="slow" advTm="115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4.3 Statement Syntax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Statements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are terminated with a semicolon.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However, the interpreter will insert the semicolon if it is missing at the end of a line and the statement seems to be complete.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Can be a problem:</a:t>
            </a:r>
          </a:p>
          <a:p>
            <a:pPr lvl="2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</a:t>
            </a:r>
          </a:p>
          <a:p>
            <a:pPr lvl="2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x;</a:t>
            </a:r>
          </a:p>
          <a:p>
            <a:pPr lvl="2">
              <a:buFontTx/>
              <a:buNone/>
            </a:pPr>
            <a:endParaRPr lang="en-US" altLang="zh-CN" sz="2800" b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statement must be continued to a new line,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make sure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that the first line does not make a complete statement by itself.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92"/>
    </mc:Choice>
    <mc:Fallback xmlns="">
      <p:transition spd="slow" advTm="145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4.4.1 Primitive Types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Five primitive types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Number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String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Boolean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Undefined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Null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7"/>
    </mc:Choice>
    <mc:Fallback xmlns="">
      <p:transition spd="slow" advTm="38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4.4.1 Primitive Types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Three objects correspond to the first three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primitive types.</a:t>
            </a:r>
          </a:p>
          <a:p>
            <a:pPr lvl="1"/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Number, String, Boolean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Each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rapper objects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 only contains a property storing the primitive value, but also contain methods and properties to use the values of the primitive types.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Primitive values are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coerced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the wrapper objects as necessary, and vice-versa.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42"/>
    </mc:Choice>
    <mc:Fallback xmlns="">
      <p:transition spd="slow" advTm="134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03213"/>
            <a:ext cx="8610600" cy="534987"/>
          </a:xfrm>
        </p:spPr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4.4.1 Primitive and Object Storage</a:t>
            </a:r>
          </a:p>
        </p:txBody>
      </p:sp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76300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35"/>
    </mc:Choice>
    <mc:Fallback xmlns="">
      <p:transition spd="slow" advTm="61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4.4.2 Numeric and String Literals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Number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values are represented internally as double-precision floating-point values.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Number literals can be either integer or float.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Float values may have a decimal  and an exponent.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String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literal is delimited by single or double quotes.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There is no difference between single and double quotes.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Certain characters may be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escaped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strings</a:t>
            </a:r>
          </a:p>
          <a:p>
            <a:pPr lvl="2"/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\’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\”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use a quote in a string delimited by the same quotes,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\\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use a literal backslash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empty string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‘’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“”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has no characters.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95"/>
    </mc:Choice>
    <mc:Fallback xmlns="">
      <p:transition spd="slow" advTm="145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ea typeface="宋体" panose="02010600030101010101" pitchFamily="2" charset="-122"/>
              </a:rPr>
              <a:t>4.4.3 Boolean Primitive Types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Null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single value,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null</a:t>
            </a:r>
          </a:p>
          <a:p>
            <a:pPr lvl="1"/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null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a reserved word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variable that is used but has not been  explicitly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declared or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assigned a value has a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null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value.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Using a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null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value usually causes an error.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58"/>
    </mc:Choice>
    <mc:Fallback xmlns="">
      <p:transition spd="slow" advTm="5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4.4.3 </a:t>
            </a:r>
            <a:r>
              <a:rPr lang="en-US" altLang="zh-CN" sz="3200" smtClean="0">
                <a:ea typeface="宋体" panose="02010600030101010101" pitchFamily="2" charset="-122"/>
              </a:rPr>
              <a:t>Other Primitive Types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Undefined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single value,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undefined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However,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undefined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not a reserved word.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value of a variable that is explicitly declared, but not assigned a value.</a:t>
            </a:r>
          </a:p>
          <a:p>
            <a:pPr lvl="1">
              <a:buFontTx/>
              <a:buNone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Boolean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Two values: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true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and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false</a:t>
            </a:r>
            <a:endParaRPr lang="en-US" altLang="zh-CN" sz="2800" b="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800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24"/>
    </mc:Choice>
    <mc:Fallback xmlns="">
      <p:transition spd="slow" advTm="59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4.4.4 Declaring Variables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Type: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JavaScript is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dynamically typed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That is to say, variables do not have declared types.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variable can hold different types of values at different times during program execution.</a:t>
            </a:r>
          </a:p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Declaring method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A variable is declared using the keyword </a:t>
            </a:r>
            <a:r>
              <a:rPr lang="en-US" altLang="zh-CN" sz="2800" b="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or assigning it a value:</a:t>
            </a:r>
          </a:p>
          <a:p>
            <a:pPr lvl="2">
              <a:buFontTx/>
              <a:buNone/>
            </a:pP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counter, </a:t>
            </a:r>
          </a:p>
          <a:p>
            <a:pPr lvl="2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index,</a:t>
            </a:r>
          </a:p>
          <a:p>
            <a:pPr lvl="2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pi = 3.14159265,</a:t>
            </a:r>
          </a:p>
          <a:p>
            <a:pPr lvl="2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quarterback = "Elway",</a:t>
            </a:r>
          </a:p>
          <a:p>
            <a:pPr lvl="2">
              <a:buFontTx/>
              <a:buNone/>
            </a:pP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stop_flag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true;</a:t>
            </a:r>
            <a:endParaRPr lang="en-US" altLang="zh-CN" sz="2000" b="0" dirty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095"/>
    </mc:Choice>
    <mc:Fallback xmlns="">
      <p:transition spd="slow" advTm="192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4.1 Overview of JavaScript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4.2 Object-based and JavaScript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4.3 General syntactic characteristic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4.4 Primitives, operations, and expressions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4.5 Screen output and keyboard input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4.6 Control statements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4.7 Object creation and modification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4.8 Arrays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4.9 Functions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4.10 An example</a:t>
            </a:r>
          </a:p>
          <a:p>
            <a:pPr>
              <a:spcBef>
                <a:spcPct val="20000"/>
              </a:spcBef>
            </a:pPr>
            <a:r>
              <a:rPr lang="en-US" altLang="zh-CN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4.11 Constructors</a:t>
            </a:r>
          </a:p>
          <a:p>
            <a:pPr>
              <a:spcBef>
                <a:spcPct val="20000"/>
              </a:spcBef>
            </a:pPr>
            <a:endParaRPr lang="en-US" altLang="zh-CN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92"/>
    </mc:Choice>
    <mc:Fallback xmlns="">
      <p:transition spd="slow" advTm="114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4.4.5 Numeric Operators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Standard arithmetic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 *  -  /  %</a:t>
            </a:r>
          </a:p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Increment and decrement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++   --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Increment and decrement differ in effect when it is used before and after a variable.</a:t>
            </a:r>
          </a:p>
          <a:p>
            <a:pPr lvl="2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Assume that a initially  has the value 7, </a:t>
            </a:r>
          </a:p>
          <a:p>
            <a:pPr lvl="2"/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(++a) * 3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has the value 24</a:t>
            </a:r>
          </a:p>
          <a:p>
            <a:pPr lvl="2"/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(a++) * 3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has the value 21</a:t>
            </a:r>
          </a:p>
          <a:p>
            <a:pPr lvl="2"/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has the final value 8 in either case.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08"/>
    </mc:Choice>
    <mc:Fallback xmlns="">
      <p:transition spd="slow" advTm="122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4.4.5 Numeric Operator </a:t>
            </a: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381000" y="1524000"/>
            <a:ext cx="8153400" cy="316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a = 2,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 = 4,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 = 3 + a * b;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* is first, so c is now 11 (not 24)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 = b / a / 2;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/ associates left, so d is now 1 (not 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4.4.6 The </a:t>
            </a:r>
            <a:r>
              <a:rPr lang="en-US" altLang="zh-CN" sz="32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Math</a:t>
            </a: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 Object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990600"/>
            <a:ext cx="88392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Provides a collection of properties and methods on Number objects.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includes the trigonometric functions such as</a:t>
            </a:r>
          </a:p>
          <a:p>
            <a:pPr lvl="1">
              <a:lnSpc>
                <a:spcPct val="80000"/>
              </a:lnSpc>
            </a:pP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sin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cos</a:t>
            </a:r>
            <a:endParaRPr lang="en-US" altLang="zh-CN" sz="2800" b="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floor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round</a:t>
            </a:r>
          </a:p>
          <a:p>
            <a:pPr lvl="1">
              <a:lnSpc>
                <a:spcPct val="80000"/>
              </a:lnSpc>
            </a:pP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used, the methods must be qualified as 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Math.sin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(x).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73"/>
    </mc:Choice>
    <mc:Fallback xmlns="">
      <p:transition spd="slow" advTm="12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4.4.7 The </a:t>
            </a:r>
            <a:r>
              <a:rPr lang="en-US" altLang="zh-CN" sz="320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Number</a:t>
            </a: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 Object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610600" cy="5562600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Number object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includes a collection of useful properties that has constant values. (Table 4.3 on </a:t>
            </a:r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pp.149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Properties</a:t>
            </a:r>
          </a:p>
          <a:p>
            <a:pPr lvl="1"/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MAX_VALUE</a:t>
            </a:r>
            <a:endParaRPr lang="en-US" altLang="zh-CN" sz="2800" b="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NaN</a:t>
            </a:r>
            <a:endParaRPr lang="en-US" altLang="zh-CN" sz="2800" b="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POSITIVE_INFINITY</a:t>
            </a:r>
            <a:endParaRPr lang="en-US" altLang="zh-CN" sz="2800" b="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NEGATIVE_INFINITY</a:t>
            </a:r>
            <a:endParaRPr lang="en-US" altLang="zh-CN" sz="2800" b="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PI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Operations resulting in errors return 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NaN</a:t>
            </a:r>
            <a:endParaRPr lang="en-US" altLang="zh-CN" sz="2800" b="0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 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isNaN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(a) to test if a is 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NaN</a:t>
            </a: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toString</a:t>
            </a: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converts a number to string.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303"/>
    </mc:Choice>
    <mc:Fallback xmlns="">
      <p:transition spd="slow" advTm="185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4.4.8 String Catenation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operator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denotes the string catenation operation.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many cases, other types are automatically converted to string.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example: </a:t>
            </a:r>
          </a:p>
          <a:p>
            <a:pPr lvl="2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first=“a tiger”;</a:t>
            </a:r>
          </a:p>
          <a:p>
            <a:pPr lvl="2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last=first+ “is big”;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54"/>
    </mc:Choice>
    <mc:Fallback xmlns="">
      <p:transition spd="slow" advTm="4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4.4.9 Implicit Type Conversion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 attempts to convert values in order to be able to perform operations.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“August ” + 1977 causes the number to be converted to string and a concatenation is to be performed.</a:t>
            </a:r>
          </a:p>
          <a:p>
            <a:pPr lvl="1"/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 * “3” causes the string to be converted to a number and a multiplication is to be performed.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82"/>
    </mc:Choice>
    <mc:Fallback xmlns="">
      <p:transition spd="slow" advTm="72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4.4.10 Explicit Type Conversion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Explicit conversion of string to number.</a:t>
            </a:r>
          </a:p>
          <a:p>
            <a:pPr lvl="1"/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Number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aString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aString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 0</a:t>
            </a:r>
          </a:p>
          <a:p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parseInt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800" b="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parseFloat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try to find the integer or float from the beginning of a string. If failed, 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NaN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returned. 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example: 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parseFloat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(“10”)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49"/>
    </mc:Choice>
    <mc:Fallback xmlns="">
      <p:transition spd="slow" advTm="7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4.4.11 String Properties and Methods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839200" cy="5257800"/>
          </a:xfrm>
        </p:spPr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 property: </a:t>
            </a:r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length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Note to Java programmers, this is not a method!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</a:t>
            </a:r>
          </a:p>
          <a:p>
            <a:pPr lvl="2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str=“George”;</a:t>
            </a:r>
          </a:p>
          <a:p>
            <a:pPr lvl="2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len=str.length;</a:t>
            </a:r>
          </a:p>
          <a:p>
            <a:pPr lvl="2"/>
            <a:endParaRPr lang="en-US" altLang="zh-CN" sz="2800" b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Character positions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strings begin at index 0 (next slide).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91"/>
    </mc:Choice>
    <mc:Fallback xmlns="">
      <p:transition spd="slow" advTm="41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4.4.11 String Methods</a:t>
            </a:r>
            <a:r>
              <a:rPr lang="zh-CN" altLang="en-US" sz="3200" dirty="0" smtClean="0">
                <a:ea typeface="宋体" panose="02010600030101010101" pitchFamily="2" charset="-122"/>
              </a:rPr>
              <a:t>（</a:t>
            </a:r>
            <a:r>
              <a:rPr lang="en-US" altLang="zh-CN" sz="3200" dirty="0" err="1" smtClean="0">
                <a:ea typeface="宋体" panose="02010600030101010101" pitchFamily="2" charset="-122"/>
              </a:rPr>
              <a:t>pp.152</a:t>
            </a:r>
            <a:r>
              <a:rPr lang="en-US" altLang="zh-CN" sz="3200" dirty="0" smtClean="0">
                <a:ea typeface="宋体" panose="02010600030101010101" pitchFamily="2" charset="-122"/>
              </a:rPr>
              <a:t> Table 4.4</a:t>
            </a:r>
            <a:r>
              <a:rPr lang="zh-CN" altLang="en-US" sz="3200" dirty="0" smtClean="0">
                <a:ea typeface="宋体" panose="02010600030101010101" pitchFamily="2" charset="-122"/>
              </a:rPr>
              <a:t>）</a:t>
            </a:r>
            <a:endParaRPr lang="en-US" altLang="zh-CN" sz="32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231512" name="Group 8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770806"/>
              </p:ext>
            </p:extLst>
          </p:nvPr>
        </p:nvGraphicFramePr>
        <p:xfrm>
          <a:off x="190500" y="1066800"/>
          <a:ext cx="8839200" cy="5283203"/>
        </p:xfrm>
        <a:graphic>
          <a:graphicData uri="http://schemas.openxmlformats.org/drawingml/2006/table">
            <a:tbl>
              <a:tblPr/>
              <a:tblGrid>
                <a:gridCol w="2209800"/>
                <a:gridCol w="1676400"/>
                <a:gridCol w="4953000"/>
              </a:tblGrid>
              <a:tr h="7497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Method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Parameters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Result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9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charAt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()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 number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Returns the character in the String object that is at the specified position.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789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indexOf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()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One-character string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Returns the position in the String object of the parameter.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789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substring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()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Two numbers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Returns the substring of the String object from the first parameter position to the second.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97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toLowerCase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()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None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Converts any uppercase letters in the string to lowercase.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97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toUpperCase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()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None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Converts any lowercase letters in the string to uppercase.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93"/>
    </mc:Choice>
    <mc:Fallback xmlns="">
      <p:transition spd="slow" advTm="94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4.4.11 String Methods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00" y="2209800"/>
            <a:ext cx="5513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Please refer to the example in </a:t>
            </a:r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pp.152</a:t>
            </a:r>
            <a:endParaRPr lang="zh-CN" altLang="en-US" sz="2800" b="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78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93"/>
    </mc:Choice>
    <mc:Fallback xmlns="">
      <p:transition spd="slow" advTm="94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4.1 Overview of JavaScript: Origins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Origin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developed by Netscape, supported by almost all Web browsers.</a:t>
            </a:r>
          </a:p>
          <a:p>
            <a:pPr>
              <a:spcBef>
                <a:spcPct val="20000"/>
              </a:spcBef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 Components</a:t>
            </a:r>
          </a:p>
          <a:p>
            <a:pPr lvl="1"/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Core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</a:p>
          <a:p>
            <a:pPr lvl="2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heart of the language: operators, expressions, etc.</a:t>
            </a:r>
          </a:p>
          <a:p>
            <a:pPr lvl="1"/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Client-side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</a:p>
          <a:p>
            <a:pPr lvl="2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Library of objects supporting browser control and user interaction such as button, form, etc.</a:t>
            </a:r>
          </a:p>
          <a:p>
            <a:pPr lvl="1"/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Server-side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</a:p>
          <a:p>
            <a:pPr lvl="2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Library of objects that support use in web servers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03"/>
    </mc:Choice>
    <mc:Fallback xmlns="">
      <p:transition spd="slow" advTm="12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4.4.12 The </a:t>
            </a:r>
            <a:r>
              <a:rPr lang="en-US" altLang="zh-CN" sz="320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typeof</a:t>
            </a:r>
            <a:r>
              <a:rPr lang="en-US" altLang="zh-CN" sz="3200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3200" smtClean="0">
                <a:ea typeface="宋体" panose="02010600030101010101" pitchFamily="2" charset="-122"/>
              </a:rPr>
              <a:t>Operator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Two syntactic forms</a:t>
            </a:r>
          </a:p>
          <a:p>
            <a:pPr lvl="1"/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typeof  x</a:t>
            </a:r>
          </a:p>
          <a:p>
            <a:pPr lvl="1"/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typeof(x)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Returns “</a:t>
            </a:r>
            <a:r>
              <a:rPr lang="en-US" altLang="zh-CN" sz="2800" b="0" i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number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 or “</a:t>
            </a:r>
            <a:r>
              <a:rPr lang="en-US" altLang="zh-CN" sz="2800" b="0" i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string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 or “</a:t>
            </a:r>
            <a:r>
              <a:rPr lang="en-US" altLang="zh-CN" sz="2800" b="0" i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boolean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 for primitive types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Returns “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 for an object or null.</a:t>
            </a:r>
          </a:p>
          <a:p>
            <a:pPr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13"/>
    </mc:Choice>
    <mc:Fallback xmlns="">
      <p:transition spd="slow" advTm="54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4.4.13 Assignment Statements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smtClean="0">
              <a:solidFill>
                <a:srgbClr val="DD5F1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Plain assignment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indicated by =</a:t>
            </a:r>
          </a:p>
          <a:p>
            <a:pPr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Compound assignment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with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+=   -=   /=   *=  %=    …</a:t>
            </a:r>
          </a:p>
          <a:p>
            <a:pPr lvl="1"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+= 7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means the same as 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= a + 7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1"/>
    </mc:Choice>
    <mc:Fallback xmlns="">
      <p:transition spd="slow" advTm="39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4.4.14 The Date Object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Date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represents a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time stamp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a point in time.</a:t>
            </a:r>
          </a:p>
          <a:p>
            <a:pPr>
              <a:buFontTx/>
              <a:buNone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Date object is created with the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operator</a:t>
            </a:r>
          </a:p>
          <a:p>
            <a:pPr lvl="1"/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now= new Date();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creates a Date object for the time at which it was created.</a:t>
            </a:r>
          </a:p>
          <a:p>
            <a:pPr lvl="1"/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Please refer to the functions of Table 4.5 on </a:t>
            </a:r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pp.154</a:t>
            </a: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19"/>
    </mc:Choice>
    <mc:Fallback xmlns="">
      <p:transition spd="slow" advTm="85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4.5 Screen Output and Keyboard Input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Window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represents the window in which the script is being displayed.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Document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represents the document being displayed using DOM.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Window has two properties</a:t>
            </a:r>
          </a:p>
          <a:p>
            <a:pPr lvl="1"/>
            <a:r>
              <a:rPr lang="en-US" altLang="zh-CN" sz="2800" b="0" i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window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refers to the Window object itself.</a:t>
            </a:r>
          </a:p>
          <a:p>
            <a:pPr lvl="1"/>
            <a:r>
              <a:rPr lang="en-US" altLang="zh-CN" sz="2800" b="0" i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document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refers to the Document object.</a:t>
            </a:r>
          </a:p>
          <a:p>
            <a:pPr lvl="1"/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The </a:t>
            </a:r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Window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is the default object for JavaScript. So properties and methods may be used without the class name.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13"/>
    </mc:Choice>
    <mc:Fallback xmlns="">
      <p:transition spd="slow" advTm="132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4.5 Screen Output and Keyboard Input</a:t>
            </a:r>
          </a:p>
        </p:txBody>
      </p:sp>
      <p:sp>
        <p:nvSpPr>
          <p:cNvPr id="36867" name="Rectangle 9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write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of the </a:t>
            </a:r>
            <a:r>
              <a:rPr lang="en-US" altLang="zh-CN" sz="2800" b="0" i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document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 write its parameters to the browser window.</a:t>
            </a:r>
          </a:p>
          <a:p>
            <a:pPr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output is interpreted as HTML by the browser.</a:t>
            </a:r>
          </a:p>
          <a:p>
            <a:pPr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line break is needed in the output, interpolate </a:t>
            </a:r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&lt;br/&gt;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into the output.</a:t>
            </a:r>
          </a:p>
          <a:p>
            <a:pPr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38"/>
    </mc:Choice>
    <mc:Fallback xmlns="">
      <p:transition spd="slow" advTm="51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4.5 The </a:t>
            </a:r>
            <a:r>
              <a:rPr lang="en-US" altLang="zh-CN" sz="3200" i="1" smtClean="0">
                <a:ea typeface="宋体" panose="02010600030101010101" pitchFamily="2" charset="-122"/>
              </a:rPr>
              <a:t>alert</a:t>
            </a:r>
            <a:r>
              <a:rPr lang="en-US" altLang="zh-CN" sz="3200" smtClean="0">
                <a:ea typeface="宋体" panose="02010600030101010101" pitchFamily="2" charset="-122"/>
              </a:rPr>
              <a:t> Method</a:t>
            </a:r>
          </a:p>
        </p:txBody>
      </p:sp>
      <p:sp>
        <p:nvSpPr>
          <p:cNvPr id="37891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610600" cy="1828800"/>
          </a:xfrm>
        </p:spPr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alert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  opens a dialog box with a message.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output of the alert is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XHTML, so use new lines </a:t>
            </a:r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\n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rather than </a:t>
            </a:r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&lt;br/&gt;</a:t>
            </a:r>
          </a:p>
        </p:txBody>
      </p:sp>
      <p:pic>
        <p:nvPicPr>
          <p:cNvPr id="37892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3733800"/>
            <a:ext cx="7539038" cy="1638300"/>
          </a:xfrm>
          <a:noFill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10"/>
          <p:cNvSpPr>
            <a:spLocks noChangeArrowheads="1"/>
          </p:cNvSpPr>
          <p:nvPr/>
        </p:nvSpPr>
        <p:spPr bwMode="auto">
          <a:xfrm>
            <a:off x="2133600" y="2819400"/>
            <a:ext cx="45720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b="0">
                <a:solidFill>
                  <a:srgbClr val="FF00FF"/>
                </a:solidFill>
                <a:ea typeface="宋体" panose="02010600030101010101" pitchFamily="2" charset="-122"/>
              </a:rPr>
              <a:t>alert("The sum is:" + sum +"\n");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0"/>
    </mc:Choice>
    <mc:Fallback xmlns="">
      <p:transition spd="slow" advTm="5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4.5 The </a:t>
            </a:r>
            <a:r>
              <a:rPr lang="en-US" altLang="zh-CN" sz="3200" i="1" smtClean="0">
                <a:ea typeface="宋体" panose="02010600030101010101" pitchFamily="2" charset="-122"/>
              </a:rPr>
              <a:t>confirm</a:t>
            </a:r>
            <a:r>
              <a:rPr lang="en-US" altLang="zh-CN" sz="3200" smtClean="0">
                <a:ea typeface="宋体" panose="02010600030101010101" pitchFamily="2" charset="-122"/>
              </a:rPr>
              <a:t> Method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400" cy="2514600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confirm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displays a message provided as a parameter.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confirm dialog has two buttons: OK and Cancel.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user presses OK,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true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returned.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user presses Cancel,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false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returned.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33400" y="3657600"/>
            <a:ext cx="830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000" b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var question =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000" b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confirm("Do you want to continue this download?");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800600"/>
            <a:ext cx="3810000" cy="178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58"/>
    </mc:Choice>
    <mc:Fallback xmlns="">
      <p:transition spd="slow" advTm="71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4.5 The </a:t>
            </a:r>
            <a:r>
              <a:rPr lang="en-US" altLang="zh-CN" sz="3200" i="1" smtClean="0">
                <a:solidFill>
                  <a:srgbClr val="FF0000"/>
                </a:solidFill>
                <a:ea typeface="宋体" panose="02010600030101010101" pitchFamily="2" charset="-122"/>
              </a:rPr>
              <a:t>prompt</a:t>
            </a:r>
            <a:r>
              <a:rPr lang="en-US" altLang="zh-CN" sz="3200" smtClean="0">
                <a:ea typeface="宋体" panose="02010600030101010101" pitchFamily="2" charset="-122"/>
              </a:rPr>
              <a:t> Method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610600" cy="2819400"/>
          </a:xfrm>
        </p:spPr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method displays its string argument in a dialog box.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second argument provides a default content for the user entry area.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dialog box has an area for the user to enter text.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method returns a String with the text entered by the user.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1752600" y="3810000"/>
            <a:ext cx="6280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000" b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name = prompt("What is your name?", "");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343400"/>
            <a:ext cx="7543800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13"/>
    </mc:Choice>
    <mc:Fallback xmlns="">
      <p:transition spd="slow" advTm="74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4.5 Example of Input and Output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roots.html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6"/>
    </mc:Choice>
    <mc:Fallback xmlns="">
      <p:transition spd="slow" advTm="10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4.6.1 Control Expressions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control expression has a Boolean value.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 expression with a non-Boolean value used in a control statement will have its value converted to Boolean automatically.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Comparison operators (table 4.6, </a:t>
            </a:r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pp.158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78"/>
    </mc:Choice>
    <mc:Fallback xmlns="">
      <p:transition spd="slow" advTm="9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4.1 Uses of JavaScript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Client-side JavaScript is used far more frequently than server-side JavaScript.</a:t>
            </a:r>
          </a:p>
          <a:p>
            <a:pPr>
              <a:defRPr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Client-side JavaScript is embedded in HTML</a:t>
            </a:r>
            <a:endParaRPr lang="en-US" altLang="zh-CN" sz="2800" b="0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spcBef>
                <a:spcPct val="20000"/>
              </a:spcBef>
              <a:buNone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</a:t>
            </a: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4-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1.html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>
              <a:spcBef>
                <a:spcPct val="20000"/>
              </a:spcBef>
              <a:buFontTx/>
              <a:buNone/>
              <a:defRPr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82"/>
    </mc:Choice>
    <mc:Fallback xmlns="">
      <p:transition spd="slow" advTm="41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4.6.1 Control Expressions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control expression has a Boolean value.</a:t>
            </a:r>
          </a:p>
          <a:p>
            <a:pPr lvl="1"/>
            <a:r>
              <a:rPr lang="en-US" altLang="zh-CN" sz="2800" b="0" dirty="0" smtClean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An expression with a non-Boolean value used in a control statement will have its value converted to Boolean automatically.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Comparison operators (table 4.6, </a:t>
            </a:r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pp.158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==   !=  &lt;  &lt;=  &gt;  &gt;=  </a:t>
            </a:r>
          </a:p>
          <a:p>
            <a:pPr lvl="1"/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===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compares both the value and the data type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==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‘3’ is true due to automatic conversion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===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‘3’ is false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Boolean operators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&amp;&amp;    ||     !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3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40"/>
    </mc:Choice>
    <mc:Fallback xmlns="">
      <p:transition spd="slow" advTm="95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4.6.2 Selection Statements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800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if-else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are similar to those in other programming languages such as C/C++ or Java.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example: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(a&gt;b) 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document.write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(“a is greater than b &lt;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br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/&gt;”);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else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a=b;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document.write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(“a is less than or equal to b”);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43"/>
    </mc:Choice>
    <mc:Fallback xmlns="">
      <p:transition spd="slow" advTm="6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4.6.3 </a:t>
            </a:r>
            <a:r>
              <a:rPr lang="en-US" altLang="zh-CN" sz="3200" i="1" smtClean="0">
                <a:ea typeface="宋体" panose="02010600030101010101" pitchFamily="2" charset="-122"/>
              </a:rPr>
              <a:t>switch</a:t>
            </a:r>
            <a:r>
              <a:rPr lang="en-US" altLang="zh-CN" sz="3200" smtClean="0">
                <a:ea typeface="宋体" panose="02010600030101010101" pitchFamily="2" charset="-122"/>
              </a:rPr>
              <a:t> Statement Syntax</a:t>
            </a:r>
          </a:p>
        </p:txBody>
      </p:sp>
      <p:sp>
        <p:nvSpPr>
          <p:cNvPr id="44035" name="Rectangle 4"/>
          <p:cNvSpPr>
            <a:spLocks noChangeArrowheads="1"/>
          </p:cNvSpPr>
          <p:nvPr/>
        </p:nvSpPr>
        <p:spPr bwMode="auto">
          <a:xfrm>
            <a:off x="1219200" y="1219200"/>
            <a:ext cx="563880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switch</a:t>
            </a: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800" b="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expression</a:t>
            </a: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case</a:t>
            </a: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value_1</a:t>
            </a: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// </a:t>
            </a:r>
            <a:r>
              <a:rPr lang="en-US" altLang="zh-CN" sz="2800" b="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statement(s)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case</a:t>
            </a: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value_2</a:t>
            </a: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// </a:t>
            </a:r>
            <a:r>
              <a:rPr lang="en-US" altLang="zh-CN" sz="2800" b="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statement(s)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...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default</a:t>
            </a: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// </a:t>
            </a:r>
            <a:r>
              <a:rPr lang="en-US" altLang="zh-CN" sz="2800" b="0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statement(s)</a:t>
            </a:r>
            <a:endParaRPr lang="en-US" altLang="zh-CN" sz="2800" b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 sz="2800" b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61"/>
    </mc:Choice>
    <mc:Fallback xmlns="">
      <p:transition spd="slow" advTm="76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4.6.3 </a:t>
            </a:r>
            <a:r>
              <a:rPr lang="en-US" altLang="zh-CN" sz="3200" i="1" smtClean="0">
                <a:solidFill>
                  <a:srgbClr val="FF0000"/>
                </a:solidFill>
                <a:ea typeface="宋体" panose="02010600030101010101" pitchFamily="2" charset="-122"/>
              </a:rPr>
              <a:t>switch</a:t>
            </a:r>
            <a:r>
              <a:rPr lang="en-US" altLang="zh-CN" sz="3200" smtClean="0">
                <a:ea typeface="宋体" panose="02010600030101010101" pitchFamily="2" charset="-122"/>
              </a:rPr>
              <a:t> Statement Semantics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expression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evaluated. The value of the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expression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compared to the value in each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case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turn.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no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case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matches, execution begins at the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default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case.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Otherwise, execution continues with the statement following the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case.</a:t>
            </a:r>
          </a:p>
          <a:p>
            <a:endParaRPr lang="en-US" altLang="zh-CN" sz="2800" b="0" i="1" smtClean="0">
              <a:solidFill>
                <a:srgbClr val="DD5F1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Execution continues until either the end of the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switch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 a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break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 is met.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9"/>
    </mc:Choice>
    <mc:Fallback xmlns="">
      <p:transition spd="slow" advTm="8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4.6.4 Loop Statements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Loop statements in JavaScript are similar to those in C/C++/Java.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</a:p>
          <a:p>
            <a:pPr lvl="1">
              <a:buFontTx/>
              <a:buNone/>
            </a:pP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4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4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lvl="1">
              <a:buFontTx/>
              <a:buNone/>
            </a:pPr>
            <a:r>
              <a:rPr lang="en-US" altLang="zh-CN" sz="24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statement or compound statement</a:t>
            </a:r>
            <a:endParaRPr lang="en-US" altLang="zh-CN" sz="2400" b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</a:t>
            </a:r>
          </a:p>
          <a:p>
            <a:pPr lvl="1">
              <a:buFontTx/>
              <a:buNone/>
            </a:pPr>
            <a:r>
              <a:rPr lang="en-US" altLang="zh-CN" sz="24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</a:t>
            </a: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4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initial expression; control expression; increment expression</a:t>
            </a: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lvl="1">
              <a:buFontTx/>
              <a:buNone/>
            </a:pPr>
            <a:r>
              <a:rPr lang="en-US" altLang="zh-CN" sz="24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statement or compound statement</a:t>
            </a:r>
            <a:endParaRPr lang="en-US" altLang="zh-CN" sz="2400" b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do/while</a:t>
            </a:r>
          </a:p>
          <a:p>
            <a:pPr lvl="1">
              <a:buFontTx/>
              <a:buNone/>
            </a:pP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4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</a:t>
            </a: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 or compound statement</a:t>
            </a:r>
          </a:p>
          <a:p>
            <a:pPr lvl="1">
              <a:buFontTx/>
              <a:buNone/>
            </a:pP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4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4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80"/>
    </mc:Choice>
    <mc:Fallback xmlns="">
      <p:transition spd="slow" advTm="55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4.6.4 </a:t>
            </a:r>
            <a:r>
              <a:rPr lang="en-US" altLang="zh-CN" sz="3200" smtClean="0">
                <a:latin typeface="Courier New" panose="02070309020205020404" pitchFamily="49" charset="0"/>
                <a:ea typeface="宋体" panose="02010600030101010101" pitchFamily="2" charset="-122"/>
              </a:rPr>
              <a:t>while</a:t>
            </a:r>
            <a:r>
              <a:rPr lang="en-US" altLang="zh-CN" sz="3200" smtClean="0">
                <a:ea typeface="宋体" panose="02010600030101010101" pitchFamily="2" charset="-122"/>
              </a:rPr>
              <a:t> Statement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990600"/>
            <a:ext cx="8534400" cy="5257800"/>
          </a:xfrm>
        </p:spPr>
        <p:txBody>
          <a:bodyPr/>
          <a:lstStyle/>
          <a:p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		statement or compound statement</a:t>
            </a:r>
          </a:p>
          <a:p>
            <a:endParaRPr lang="en-US" altLang="zh-CN" sz="2800" b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evaluated. If the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true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the 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executed.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These two steps are repeated until the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becomes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false.</a:t>
            </a:r>
          </a:p>
          <a:p>
            <a:endParaRPr lang="en-US" altLang="zh-CN" sz="2800" b="0" i="1" smtClean="0">
              <a:solidFill>
                <a:srgbClr val="DD5F1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At that point the </a:t>
            </a:r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 is finished.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90"/>
    </mc:Choice>
    <mc:Fallback xmlns="">
      <p:transition spd="slow" advTm="41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4.6 </a:t>
            </a:r>
            <a:r>
              <a:rPr lang="en-US" altLang="zh-CN" sz="3200" smtClean="0">
                <a:latin typeface="Courier New" panose="02070309020205020404" pitchFamily="49" charset="0"/>
                <a:ea typeface="宋体" panose="02010600030101010101" pitchFamily="2" charset="-122"/>
              </a:rPr>
              <a:t>for</a:t>
            </a:r>
            <a:r>
              <a:rPr lang="en-US" altLang="zh-CN" sz="3200" smtClean="0">
                <a:ea typeface="宋体" panose="02010600030101010101" pitchFamily="2" charset="-122"/>
              </a:rPr>
              <a:t> Statement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800" b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(initial expression; control expression; increment 	expression)</a:t>
            </a:r>
          </a:p>
          <a:p>
            <a:pPr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		statement or compound statement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initial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evaluated initially.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evaluated for every iteration.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true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executed.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Then 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increment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evaluated.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previous three steps are repeated as long as 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remains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true.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becomes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false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the loop finishes.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19"/>
    </mc:Choice>
    <mc:Fallback xmlns="">
      <p:transition spd="slow" advTm="11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4.6 </a:t>
            </a:r>
            <a:r>
              <a:rPr lang="en-US" altLang="zh-CN" sz="3200" smtClean="0">
                <a:latin typeface="Courier New" panose="02070309020205020404" pitchFamily="49" charset="0"/>
                <a:ea typeface="宋体" panose="02010600030101010101" pitchFamily="2" charset="-122"/>
              </a:rPr>
              <a:t>do/while</a:t>
            </a:r>
            <a:r>
              <a:rPr lang="en-US" altLang="zh-CN" sz="3200" smtClean="0">
                <a:ea typeface="宋体" panose="02010600030101010101" pitchFamily="2" charset="-122"/>
              </a:rPr>
              <a:t> Statement 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   </a:t>
            </a:r>
            <a:r>
              <a:rPr lang="en-US" altLang="zh-CN" sz="2800" b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 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 or compound statement</a:t>
            </a:r>
          </a:p>
          <a:p>
            <a:pPr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	</a:t>
            </a:r>
            <a:r>
              <a:rPr lang="en-US" altLang="zh-CN" sz="2800" b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(control expression)</a:t>
            </a:r>
          </a:p>
          <a:p>
            <a:endParaRPr lang="en-US" altLang="zh-CN" sz="2800" b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executed.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evaluated.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true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the previous steps are repeated.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continues until 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control expression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becomes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false.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At that point, the statement execution is finished.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37"/>
    </mc:Choice>
    <mc:Fallback xmlns="">
      <p:transition spd="slow" advTm="30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4.6.4 </a:t>
            </a:r>
            <a:r>
              <a:rPr lang="en-US" altLang="zh-CN" sz="3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date.html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Example (</a:t>
            </a:r>
            <a:r>
              <a:rPr lang="en-US" altLang="zh-CN" sz="3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pp.163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Displays the components of a </a:t>
            </a:r>
            <a:r>
              <a:rPr lang="en-US" altLang="zh-CN" sz="2800" b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Date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</a:t>
            </a:r>
          </a:p>
          <a:p>
            <a:pPr lvl="1"/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getDate(),getDay(),getMonth(),getTime()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Uses Date objects to time a calculation</a:t>
            </a:r>
          </a:p>
          <a:p>
            <a:pPr lvl="1"/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start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end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object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Illustrates an example of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loop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86"/>
    </mc:Choice>
    <mc:Fallback xmlns="">
      <p:transition spd="slow" advTm="75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Exercise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Input: Three numbers, using </a:t>
            </a:r>
            <a:r>
              <a:rPr lang="en-US" altLang="zh-CN" sz="2800" b="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prompt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get each</a:t>
            </a:r>
          </a:p>
          <a:p>
            <a:pPr>
              <a:buFontTx/>
              <a:buNone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Output: The largest of the three numbers</a:t>
            </a:r>
          </a:p>
          <a:p>
            <a:pPr>
              <a:buFontTx/>
              <a:buNone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Hint: Use the predefined function </a:t>
            </a:r>
            <a:r>
              <a:rPr lang="en-US" altLang="zh-CN" sz="2800" b="0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Math.max</a:t>
            </a:r>
            <a:r>
              <a:rPr lang="en-US" altLang="zh-CN" sz="2800" b="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</a:t>
            </a:r>
          </a:p>
          <a:p>
            <a:endParaRPr lang="en-US" altLang="zh-CN" sz="2800" b="0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Tips: </a:t>
            </a:r>
            <a:r>
              <a:rPr lang="en-US" altLang="zh-CN" sz="2800" b="0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Math.max</a:t>
            </a:r>
            <a:r>
              <a:rPr lang="en-US" altLang="zh-CN" sz="2800" b="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can accept more parameters than two simultaneously.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"/>
    </mc:Choice>
    <mc:Fallback xmlns="">
      <p:transition spd="slow" advTm="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4.1 Uses of JavaScript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Advantages</a:t>
            </a:r>
            <a:r>
              <a:rPr lang="en-US" altLang="zh-CN" sz="2800" b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</a:p>
          <a:p>
            <a:pPr marL="0" indent="0">
              <a:spcBef>
                <a:spcPct val="20000"/>
              </a:spcBef>
              <a:buFontTx/>
              <a:buNone/>
              <a:defRPr/>
            </a:pPr>
            <a:r>
              <a:rPr lang="en-US" altLang="zh-CN" sz="2800" b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(1)Provide an alternative to server-side programming.</a:t>
            </a:r>
          </a:p>
          <a:p>
            <a:pPr lvl="1">
              <a:spcBef>
                <a:spcPct val="20000"/>
              </a:spcBef>
              <a:defRPr/>
            </a:pPr>
            <a:r>
              <a:rPr lang="en-US" altLang="zh-CN" sz="2800" b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Servers are often overloaded</a:t>
            </a:r>
          </a:p>
          <a:p>
            <a:pPr lvl="1">
              <a:spcBef>
                <a:spcPct val="20000"/>
              </a:spcBef>
              <a:defRPr/>
            </a:pPr>
            <a:r>
              <a:rPr lang="en-US" altLang="zh-CN" sz="2800" b="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Client processing has short reaction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time</a:t>
            </a:r>
          </a:p>
          <a:p>
            <a:pPr marL="0" indent="0">
              <a:spcBef>
                <a:spcPct val="20000"/>
              </a:spcBef>
              <a:buFontTx/>
              <a:buNone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(2)JavaScript can interact with the internal model of the web page (</a:t>
            </a:r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Document Object Model, DOM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).</a:t>
            </a:r>
          </a:p>
          <a:p>
            <a:pPr marL="0" indent="0" algn="just">
              <a:buFontTx/>
              <a:buNone/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3)JavaScript provides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more complex user interfaces.</a:t>
            </a:r>
            <a:endParaRPr lang="en-US" altLang="zh-CN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Resources</a:t>
            </a:r>
          </a:p>
          <a:p>
            <a:pPr lvl="1" algn="just"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4"/>
              </a:rPr>
              <a:t>http://www.protopage.com/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an interesting example for creating your personal pages.</a:t>
            </a:r>
          </a:p>
          <a:p>
            <a:pPr lvl="1" algn="just">
              <a:defRPr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5"/>
              </a:rPr>
              <a:t>http://300mb.us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also a useful self-publishing sites.</a:t>
            </a:r>
          </a:p>
          <a:p>
            <a:pPr>
              <a:defRPr/>
            </a:pPr>
            <a:endParaRPr lang="zh-CN" altLang="en-US" sz="2800" b="0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08"/>
    </mc:Choice>
    <mc:Fallback xmlns="">
      <p:transition spd="slow" advTm="136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4.7 Object Creation and Modification (pp.165)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expression is used to create an object.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includes a call to a 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constructor.</a:t>
            </a:r>
            <a:endParaRPr lang="en-US" altLang="zh-CN" sz="2800" b="0" dirty="0" smtClean="0">
              <a:solidFill>
                <a:srgbClr val="DD5F1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constructor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creates and initializes all properties of the object.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Properties of an object are accessed using a dot notation: </a:t>
            </a:r>
            <a:r>
              <a:rPr lang="en-US" altLang="zh-CN" sz="2800" b="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</a:t>
            </a:r>
            <a:r>
              <a:rPr lang="en-US" altLang="zh-CN" sz="2800" b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en-US" altLang="zh-CN" sz="2800" b="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property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Properties are not variables, so they are not declared.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number of properties of an object may vary dynamically in JavaScript.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96"/>
    </mc:Choice>
    <mc:Fallback xmlns="">
      <p:transition spd="slow" advTm="120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4.7 Dynamic Properties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Create my_car and add some properties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Create an Object my_car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my_car = new Object();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Create and initialize the make property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my_car.make = "Ford";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// Create and initialize model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my_car.model = "Contour SVT";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delete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operator can be used to delete a property from an object.</a:t>
            </a:r>
          </a:p>
          <a:p>
            <a:pPr lvl="1"/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delete my_car.model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29"/>
    </mc:Choice>
    <mc:Fallback xmlns="">
      <p:transition spd="slow" advTm="50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4.7 The for-in Loop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610600" cy="5638800"/>
          </a:xfrm>
        </p:spPr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Syntax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(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identifier 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lvl="1">
              <a:buFontTx/>
              <a:buNone/>
            </a:pP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statement or compound statement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loop lets the </a:t>
            </a:r>
            <a:r>
              <a:rPr lang="en-US" altLang="zh-CN" sz="2800" b="0" i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identifier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take on each property in turn in the object.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Printing the properties in my_car:</a:t>
            </a:r>
          </a:p>
          <a:p>
            <a:pPr lvl="1">
              <a:buFontTx/>
              <a:buNone/>
            </a:pP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(var prop in my_car)</a:t>
            </a:r>
          </a:p>
          <a:p>
            <a:pPr lvl="1">
              <a:buFontTx/>
              <a:buNone/>
            </a:pP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document.write("Name: ", prop, "; Value: ",</a:t>
            </a:r>
          </a:p>
          <a:p>
            <a:pPr lvl="1">
              <a:buFontTx/>
              <a:buNone/>
            </a:pPr>
            <a:r>
              <a:rPr lang="en-US" altLang="zh-CN" sz="24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my_car[prop], "&lt;br /&gt;");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Result: </a:t>
            </a:r>
          </a:p>
          <a:p>
            <a:pPr lvl="1">
              <a:buFontTx/>
              <a:buNone/>
            </a:pPr>
            <a:r>
              <a:rPr lang="en-US" altLang="zh-CN" sz="2400" b="0" smtClean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Name: make; Value: Ford</a:t>
            </a:r>
          </a:p>
          <a:p>
            <a:pPr lvl="1">
              <a:buFontTx/>
              <a:buNone/>
            </a:pPr>
            <a:r>
              <a:rPr lang="en-US" altLang="zh-CN" sz="2400" b="0" smtClean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Name: model; Value: Contour SVT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89"/>
    </mc:Choice>
    <mc:Fallback xmlns="">
      <p:transition spd="slow" advTm="15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4.8 Arrays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Arrays are lists of elements indexed by a numerical value.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Array indexes in JavaScript begin with 0.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Arrays can be modified in size even after they have been created.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11"/>
    </mc:Choice>
    <mc:Fallback xmlns="">
      <p:transition spd="slow" advTm="5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4.8.1 </a:t>
            </a:r>
            <a:r>
              <a:rPr lang="en-US" altLang="zh-CN" sz="3200" smtClean="0">
                <a:latin typeface="Courier New" panose="02070309020205020404" pitchFamily="49" charset="0"/>
                <a:ea typeface="宋体" panose="02010600030101010101" pitchFamily="2" charset="-122"/>
              </a:rPr>
              <a:t>Array</a:t>
            </a:r>
            <a:r>
              <a:rPr lang="en-US" altLang="zh-CN" sz="3200" smtClean="0">
                <a:ea typeface="宋体" panose="02010600030101010101" pitchFamily="2" charset="-122"/>
              </a:rPr>
              <a:t> Object Creation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Arrays can be created using the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 Array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method.</a:t>
            </a:r>
          </a:p>
          <a:p>
            <a:pPr lvl="1"/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 Array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with one parameter creates an empty array of the specified number of elements.</a:t>
            </a:r>
          </a:p>
          <a:p>
            <a:pPr lvl="2"/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 Array(10)</a:t>
            </a:r>
          </a:p>
          <a:p>
            <a:pPr lvl="1"/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 Array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with two or more parameters creates an array with the specified parameters as elements.</a:t>
            </a:r>
          </a:p>
          <a:p>
            <a:pPr lvl="2"/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 Array(10, 20)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Literal arrays can be specified using square brackets to include a list of elements.</a:t>
            </a:r>
          </a:p>
          <a:p>
            <a:pPr lvl="1"/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alist = [1, “ii”, “gamma”, “4”];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Elements of an array do not have to be of the same type.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06"/>
    </mc:Choice>
    <mc:Fallback xmlns="">
      <p:transition spd="slow" advTm="157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4.8.2 Characteristics of </a:t>
            </a:r>
            <a:r>
              <a:rPr lang="en-US" altLang="zh-CN" sz="3200" smtClean="0">
                <a:latin typeface="Courier New" panose="02070309020205020404" pitchFamily="49" charset="0"/>
                <a:ea typeface="宋体" panose="02010600030101010101" pitchFamily="2" charset="-122"/>
              </a:rPr>
              <a:t>Array</a:t>
            </a:r>
            <a:r>
              <a:rPr lang="en-US" altLang="zh-CN" sz="3200" smtClean="0">
                <a:ea typeface="宋体" panose="02010600030101010101" pitchFamily="2" charset="-122"/>
              </a:rPr>
              <a:t> Objects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length of an array can be set at any time.              		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my_List.length=1000;</a:t>
            </a: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Assignment to an index greater than or equal to the current length simply increases the length of the array.</a:t>
            </a:r>
          </a:p>
          <a:p>
            <a:pPr>
              <a:buFontTx/>
              <a:buNone/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my_List[1000]=5;</a:t>
            </a:r>
          </a:p>
          <a:p>
            <a:pPr>
              <a:buFontTx/>
              <a:buNone/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Only assigned elements of an array occupy space.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Suppose an array were created using 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 Array(200)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Suppose only elements 150 through 174 were assigned values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Only the 25 assigned elements would be allocated storage, the other 175 would not be allocated storage.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7"/>
    </mc:Choice>
    <mc:Fallback xmlns="">
      <p:transition spd="slow" advTm="2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4.8.2 Example insert_names.html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endParaRPr lang="en-US" altLang="zh-CN" sz="2800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ea typeface="宋体" panose="02010600030101010101" pitchFamily="2" charset="-122"/>
              </a:rPr>
              <a:t>This example shows the dynamic nature of arrays in JavaScript.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7"/>
    </mc:Choice>
    <mc:Fallback xmlns="">
      <p:transition spd="slow" advTm="3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ea typeface="宋体" panose="02010600030101010101" pitchFamily="2" charset="-122"/>
              </a:rPr>
              <a:t>4.8.3 </a:t>
            </a:r>
            <a:r>
              <a:rPr lang="en-US" altLang="zh-CN" sz="3200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Array</a:t>
            </a:r>
            <a:r>
              <a:rPr lang="en-US" altLang="zh-CN" sz="3200" dirty="0" smtClean="0">
                <a:ea typeface="宋体" panose="02010600030101010101" pitchFamily="2" charset="-122"/>
              </a:rPr>
              <a:t> Methods (</a:t>
            </a:r>
            <a:r>
              <a:rPr lang="en-US" altLang="zh-CN" sz="3200" dirty="0" err="1" smtClean="0">
                <a:ea typeface="宋体" panose="02010600030101010101" pitchFamily="2" charset="-122"/>
              </a:rPr>
              <a:t>pp.169</a:t>
            </a:r>
            <a:r>
              <a:rPr lang="en-US" altLang="zh-CN" sz="3200" dirty="0" smtClean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join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converts all the elements into a string(by copy).</a:t>
            </a:r>
          </a:p>
          <a:p>
            <a:pPr>
              <a:buFontTx/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  <a:r>
              <a:rPr lang="en-US" altLang="zh-CN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names = new Array["Mary", "Murray", "Murphy", "Max"];</a:t>
            </a:r>
          </a:p>
          <a:p>
            <a:pPr>
              <a:buFontTx/>
              <a:buNone/>
            </a:pP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  <a:r>
              <a:rPr lang="en-US" altLang="zh-CN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name_string</a:t>
            </a: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names.join</a:t>
            </a: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 : ");</a:t>
            </a:r>
          </a:p>
          <a:p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reverse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does what your expect (by reference). </a:t>
            </a:r>
          </a:p>
          <a:p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sort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coerces the elements in the array to strings and sort them. (by reference)</a:t>
            </a:r>
          </a:p>
          <a:p>
            <a:pPr>
              <a:buFontTx/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		</a:t>
            </a:r>
            <a:r>
              <a:rPr lang="en-US" altLang="zh-CN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names.sort</a:t>
            </a: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</a:p>
          <a:p>
            <a:r>
              <a:rPr lang="en-US" altLang="zh-CN" sz="2800" b="0" i="1" dirty="0" err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concat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catenates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its actual parameters to the array (by copy).</a:t>
            </a:r>
          </a:p>
          <a:p>
            <a:pPr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names = new Array["Mary", "Murray", "Murphy"];</a:t>
            </a:r>
          </a:p>
          <a:p>
            <a:pPr>
              <a:buFontTx/>
              <a:buNone/>
            </a:pP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new_names</a:t>
            </a: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US" altLang="zh-CN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names.concat</a:t>
            </a:r>
            <a:r>
              <a:rPr lang="en-US" altLang="zh-CN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(“Moo”, “Meow”);</a:t>
            </a:r>
            <a:endParaRPr lang="zh-CN" altLang="en-US" b="0" dirty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07"/>
    </mc:Choice>
    <mc:Fallback xmlns="">
      <p:transition spd="slow" advTm="151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4.8.3 </a:t>
            </a:r>
            <a:r>
              <a:rPr lang="en-US" altLang="zh-CN" sz="3200" smtClean="0">
                <a:latin typeface="Courier New" panose="02070309020205020404" pitchFamily="49" charset="0"/>
                <a:ea typeface="宋体" panose="02010600030101010101" pitchFamily="2" charset="-122"/>
              </a:rPr>
              <a:t>Array</a:t>
            </a:r>
            <a:r>
              <a:rPr lang="en-US" altLang="zh-CN" sz="3200" smtClean="0">
                <a:ea typeface="宋体" panose="02010600030101010101" pitchFamily="2" charset="-122"/>
              </a:rPr>
              <a:t> Methods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slice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fetches a subsequence of the array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list = [2, 4, 6, 8, 10];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list2 = list.slice(1,3);</a:t>
            </a:r>
          </a:p>
          <a:p>
            <a:pPr lvl="1">
              <a:buFontTx/>
              <a:buNone/>
            </a:pPr>
            <a:endParaRPr lang="en-US" altLang="zh-CN" sz="2800" b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FontTx/>
              <a:buNone/>
            </a:pPr>
            <a:endParaRPr lang="en-US" altLang="zh-CN" sz="2800" b="0" smtClean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list = ["Bill", "Will", "Jill", "dill"];</a:t>
            </a:r>
          </a:p>
          <a:p>
            <a:pPr lvl="1">
              <a:buFontTx/>
              <a:buNone/>
            </a:pP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 listette = list.slice(2);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48"/>
    </mc:Choice>
    <mc:Fallback xmlns="">
      <p:transition spd="slow" advTm="94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4.8.3 Two-dimensional Arrays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two-dimensional array in JavaScript is an array of arrays.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need not even be rectangular shaped: different rows could have different length.</a:t>
            </a:r>
          </a:p>
          <a:p>
            <a:pPr lvl="1"/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 </a:t>
            </a:r>
            <a:r>
              <a:rPr lang="en-US" altLang="zh-CN" sz="2800" b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nested_arrays.html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illustrates two-dimensional arrays.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49"/>
    </mc:Choice>
    <mc:Fallback xmlns="">
      <p:transition spd="slow" advTm="52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4.1 Event-driven Computation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Users actions, such as mouse clicks and key presses, are referred to as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events.</a:t>
            </a:r>
          </a:p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 task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The main task of JavaScript programs is to respond to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events.</a:t>
            </a:r>
          </a:p>
          <a:p>
            <a:endParaRPr lang="en-US" altLang="zh-CN" sz="2800" b="0" i="1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 example, a JavaScript program could validate data in a form before it is submitted to a server.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93"/>
    </mc:Choice>
    <mc:Fallback xmlns="">
      <p:transition spd="slow" advTm="98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4.9 Function Fundamentals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839200" cy="5257800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Function definition syntax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function definition consists of a header followed by a compound statement.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function header:</a:t>
            </a:r>
          </a:p>
          <a:p>
            <a:pPr lvl="2"/>
            <a:r>
              <a:rPr lang="en-US" altLang="zh-CN" sz="2800" b="0" i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function</a:t>
            </a:r>
            <a:r>
              <a:rPr lang="en-US" altLang="zh-CN" sz="2800" b="0" i="1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function-name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b="0" i="1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optional-formal-parameters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statements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statement causes a function to cease execution and the control to pass to the caller.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 may include a value sent to  caller.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statement without a value implicitly returns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undefined.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21"/>
    </mc:Choice>
    <mc:Fallback xmlns="">
      <p:transition spd="slow" advTm="74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4.9 Function Fundamentals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Function call syntax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Function name followed by parentheses and any actual parameters.</a:t>
            </a: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Function call may be used as an expression or part of an expression.</a:t>
            </a:r>
          </a:p>
          <a:p>
            <a:pPr lvl="1"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Functions must be defined before use in the page header.</a:t>
            </a:r>
          </a:p>
          <a:p>
            <a:endParaRPr lang="zh-CN" altLang="en-US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11"/>
    </mc:Choice>
    <mc:Fallback xmlns="">
      <p:transition spd="slow" advTm="58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4.9 Functions are Objects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Functions are objects in JavaScript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Functions may, therefore, be assigned to variables and to object properties.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function fun() { 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document.write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("This surely is fun! &lt;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br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/&gt;");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ref_fun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fun; // Now, 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ref_fun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refers to the fun object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fun(); // A call to fun</a:t>
            </a:r>
          </a:p>
          <a:p>
            <a:pPr lvl="1">
              <a:buFontTx/>
              <a:buNone/>
            </a:pP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800" b="0" dirty="0" err="1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ref_fun</a:t>
            </a:r>
            <a:r>
              <a:rPr lang="en-US" altLang="zh-CN" sz="2800" b="0" dirty="0" smtClean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(); // Also a call to fun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13"/>
    </mc:Choice>
    <mc:Fallback xmlns="">
      <p:transition spd="slow" advTm="60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4.9.2 Local Variables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scope of a variable is the range of statements over which it is visible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variable not declared using </a:t>
            </a:r>
            <a:r>
              <a:rPr lang="en-US" altLang="zh-CN" sz="2800" b="0" i="1" dirty="0" err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has </a:t>
            </a:r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global scope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visible in the entire document, even if implicitly used inside a function definition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variable declared with </a:t>
            </a:r>
            <a:r>
              <a:rPr lang="en-US" altLang="zh-CN" sz="2800" b="0" i="1" dirty="0" err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outside a function definition has </a:t>
            </a:r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global scope.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variable declared with </a:t>
            </a:r>
            <a:r>
              <a:rPr lang="en-US" altLang="zh-CN" sz="2800" b="0" i="1" dirty="0" err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inside a function definition has </a:t>
            </a:r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local scope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visible only inside the function definition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a global variable has the same name, it is hidden inside the function definition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16"/>
    </mc:Choice>
    <mc:Fallback xmlns="">
      <p:transition spd="slow" advTm="140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4.9.3 Parameters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Parameters named in a function header are called </a:t>
            </a:r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formal parameters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>
              <a:buFontTx/>
              <a:buNone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Parameters used in a function call are called </a:t>
            </a:r>
            <a:r>
              <a:rPr lang="en-US" altLang="zh-CN" sz="2800" b="0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actual parameters.</a:t>
            </a:r>
          </a:p>
          <a:p>
            <a:pPr>
              <a:buFontTx/>
              <a:buNone/>
            </a:pPr>
            <a:endParaRPr lang="en-US" altLang="zh-CN" sz="2800" b="0" i="1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36"/>
    </mc:Choice>
    <mc:Fallback xmlns="">
      <p:transition spd="slow" advTm="31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4.9.3 Parameters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 checks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neither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the type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nor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number of parameters in a function call.</a:t>
            </a:r>
          </a:p>
          <a:p>
            <a:pPr lvl="1">
              <a:lnSpc>
                <a:spcPct val="80000"/>
              </a:lnSpc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Formal parameters have no type specified.</a:t>
            </a:r>
          </a:p>
          <a:p>
            <a:pPr lvl="1">
              <a:lnSpc>
                <a:spcPct val="80000"/>
              </a:lnSpc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Extra actual parameters are ignored.</a:t>
            </a:r>
          </a:p>
          <a:p>
            <a:pPr lvl="1">
              <a:lnSpc>
                <a:spcPct val="80000"/>
              </a:lnSpc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 there are fewer actual parameters than formal parameters, the extra formal parameters remain undefined.</a:t>
            </a:r>
          </a:p>
          <a:p>
            <a:pPr>
              <a:lnSpc>
                <a:spcPct val="80000"/>
              </a:lnSpc>
            </a:pP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is typical of scripting languages.</a:t>
            </a:r>
          </a:p>
          <a:p>
            <a:pPr>
              <a:lnSpc>
                <a:spcPct val="80000"/>
              </a:lnSpc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property array named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arguments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holds all of the actual parameters, whether or not there are more of them than there are formal parameters.</a:t>
            </a:r>
          </a:p>
          <a:p>
            <a:pPr>
              <a:lnSpc>
                <a:spcPct val="80000"/>
              </a:lnSpc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 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para.html</a:t>
            </a:r>
            <a:endParaRPr lang="en-US" altLang="zh-CN" sz="3600" b="0" smtClean="0">
              <a:solidFill>
                <a:srgbClr val="DD5F1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12"/>
    </mc:Choice>
    <mc:Fallback xmlns="">
      <p:transition spd="slow" advTm="12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4.11 Constructors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Constructors are functions that create and initialize properties for new objects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constructor uses the keyword 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in the body to refer to the object being initialized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 methods are properties that refer to the functions</a:t>
            </a:r>
          </a:p>
          <a:p>
            <a:pPr lvl="1"/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function to be used as a method may use the keyword 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to refer to the object on which it is acting</a:t>
            </a: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 </a:t>
            </a:r>
            <a:r>
              <a:rPr lang="en-US" altLang="zh-CN" sz="2800" b="0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car_constructor.html</a:t>
            </a: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56"/>
    </mc:Choice>
    <mc:Fallback xmlns="">
      <p:transition spd="slow" advTm="108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Homework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pp.191</a:t>
            </a: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4.11</a:t>
            </a:r>
          </a:p>
          <a:p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4.1 XHTML/JavaScript Documents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When JavaScript is embedded in an XHTML document, the browser must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interpret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it.</a:t>
            </a:r>
          </a:p>
          <a:p>
            <a:pPr>
              <a:spcBef>
                <a:spcPct val="20000"/>
              </a:spcBef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 positions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Two locations of JavaScript serve different purposes.</a:t>
            </a:r>
          </a:p>
          <a:p>
            <a:pPr lvl="1">
              <a:spcBef>
                <a:spcPct val="20000"/>
              </a:spcBef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 in the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element contains functions which will be called from other locations.</a:t>
            </a:r>
          </a:p>
          <a:p>
            <a:pPr lvl="1">
              <a:spcBef>
                <a:spcPct val="20000"/>
              </a:spcBef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 in the </a:t>
            </a:r>
            <a:r>
              <a:rPr lang="en-US" altLang="zh-CN" sz="2800" b="0" i="1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body</a:t>
            </a: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element will be executed once as the page is loaded.</a:t>
            </a:r>
          </a:p>
          <a:p>
            <a:pPr lvl="1">
              <a:spcBef>
                <a:spcPct val="20000"/>
              </a:spcBef>
            </a:pPr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Example 4-2.html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87"/>
    </mc:Choice>
    <mc:Fallback xmlns="">
      <p:transition spd="slow" advTm="91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4.2 Object Based and JavaScript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 is </a:t>
            </a:r>
            <a:r>
              <a:rPr lang="en-US" altLang="zh-CN" sz="2800" b="0" i="1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object-based</a:t>
            </a:r>
            <a:r>
              <a:rPr lang="en-US" altLang="zh-CN" sz="2800" b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endParaRPr lang="en-US" altLang="zh-CN" sz="2800" b="0" smtClean="0">
              <a:solidFill>
                <a:srgbClr val="DD5F1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JavaScript defines objects that encapsulate both data and methods.</a:t>
            </a:r>
          </a:p>
          <a:p>
            <a:pPr lvl="1"/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However, JavaScript does not have true inheritance nor subtyping.</a:t>
            </a:r>
          </a:p>
          <a:p>
            <a:pPr lvl="1">
              <a:buFontTx/>
              <a:buNone/>
            </a:pPr>
            <a:endParaRPr lang="en-US" altLang="zh-CN" sz="28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3200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b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59"/>
    </mc:Choice>
    <mc:Fallback xmlns="">
      <p:transition spd="slow" advTm="5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4.2 JavaScript Objects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Objects are collections of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properties,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which are either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data properties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or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properties</a:t>
            </a: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Data properties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are either primitive values or references to other objects.</a:t>
            </a:r>
          </a:p>
          <a:p>
            <a:pPr lvl="1"/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property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often referred to as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methods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or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functions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>
              <a:buFontTx/>
              <a:buNone/>
            </a:pPr>
            <a:endParaRPr lang="en-US" altLang="zh-CN" sz="2800" b="0" dirty="0" smtClean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root object in JavaScript is </a:t>
            </a:r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which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is the ancestor of all objects in a JavaScript program.</a:t>
            </a:r>
          </a:p>
          <a:p>
            <a:pPr lvl="1"/>
            <a:r>
              <a:rPr lang="en-US" altLang="zh-CN" sz="2800" b="0" i="1" dirty="0" smtClean="0">
                <a:solidFill>
                  <a:srgbClr val="DD5F1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Object</a:t>
            </a:r>
            <a:r>
              <a:rPr lang="en-US" altLang="zh-CN" sz="2800" b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has no data properties, but several </a:t>
            </a:r>
            <a:r>
              <a:rPr lang="en-US" altLang="zh-CN" sz="2800" b="0" i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method properties.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73"/>
    </mc:Choice>
    <mc:Fallback xmlns="">
      <p:transition spd="slow" advTm="9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3838</TotalTime>
  <Pages>5</Pages>
  <Words>3004</Words>
  <Application>Microsoft Office PowerPoint</Application>
  <PresentationFormat>信纸(8.5x11 英寸)</PresentationFormat>
  <Paragraphs>528</Paragraphs>
  <Slides>67</Slides>
  <Notes>1</Notes>
  <HiddenSlides>0</HiddenSlides>
  <MMClips>65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3" baseType="lpstr">
      <vt:lpstr>ヒラギノ角ゴ Pro W3</vt:lpstr>
      <vt:lpstr>宋体</vt:lpstr>
      <vt:lpstr>Arial</vt:lpstr>
      <vt:lpstr>Courier New</vt:lpstr>
      <vt:lpstr>Times New Roman</vt:lpstr>
      <vt:lpstr>Blank Presentation</vt:lpstr>
      <vt:lpstr>Part 4</vt:lpstr>
      <vt:lpstr>Contents</vt:lpstr>
      <vt:lpstr>4.1 Overview of JavaScript: Origins</vt:lpstr>
      <vt:lpstr>4.1 Uses of JavaScript</vt:lpstr>
      <vt:lpstr>4.1 Uses of JavaScript</vt:lpstr>
      <vt:lpstr>4.1 Event-driven Computation</vt:lpstr>
      <vt:lpstr>4.1 XHTML/JavaScript Documents</vt:lpstr>
      <vt:lpstr>4.2 Object Based and JavaScript</vt:lpstr>
      <vt:lpstr>4.2 JavaScript Objects</vt:lpstr>
      <vt:lpstr>4.3 General Syntactic Characteristics</vt:lpstr>
      <vt:lpstr>4.3 General Syntactic Characteristics</vt:lpstr>
      <vt:lpstr>4.3 Statement Syntax</vt:lpstr>
      <vt:lpstr>4.4.1 Primitive Types</vt:lpstr>
      <vt:lpstr>4.4.1 Primitive Types</vt:lpstr>
      <vt:lpstr>4.4.1 Primitive and Object Storage</vt:lpstr>
      <vt:lpstr>4.4.2 Numeric and String Literals</vt:lpstr>
      <vt:lpstr>4.4.3 Boolean Primitive Types</vt:lpstr>
      <vt:lpstr>4.4.3 Other Primitive Types</vt:lpstr>
      <vt:lpstr>4.4.4 Declaring Variables</vt:lpstr>
      <vt:lpstr>4.4.5 Numeric Operators</vt:lpstr>
      <vt:lpstr>4.4.5 Numeric Operator </vt:lpstr>
      <vt:lpstr>4.4.6 The Math Object</vt:lpstr>
      <vt:lpstr>4.4.7 The Number Object</vt:lpstr>
      <vt:lpstr>4.4.8 String Catenation</vt:lpstr>
      <vt:lpstr>4.4.9 Implicit Type Conversion</vt:lpstr>
      <vt:lpstr>4.4.10 Explicit Type Conversion</vt:lpstr>
      <vt:lpstr>4.4.11 String Properties and Methods</vt:lpstr>
      <vt:lpstr>4.4.11 String Methods（pp.152 Table 4.4）</vt:lpstr>
      <vt:lpstr>4.4.11 String Methods</vt:lpstr>
      <vt:lpstr>4.4.12 The typeof Operator</vt:lpstr>
      <vt:lpstr>4.4.13 Assignment Statements</vt:lpstr>
      <vt:lpstr>4.4.14 The Date Object</vt:lpstr>
      <vt:lpstr>4.5 Screen Output and Keyboard Input</vt:lpstr>
      <vt:lpstr>4.5 Screen Output and Keyboard Input</vt:lpstr>
      <vt:lpstr>4.5 The alert Method</vt:lpstr>
      <vt:lpstr>4.5 The confirm Method</vt:lpstr>
      <vt:lpstr>4.5 The prompt Method</vt:lpstr>
      <vt:lpstr>4.5 Example of Input and Output</vt:lpstr>
      <vt:lpstr>4.6.1 Control Expressions</vt:lpstr>
      <vt:lpstr>4.6.1 Control Expressions</vt:lpstr>
      <vt:lpstr>4.6.2 Selection Statements</vt:lpstr>
      <vt:lpstr>4.6.3 switch Statement Syntax</vt:lpstr>
      <vt:lpstr>4.6.3 switch Statement Semantics</vt:lpstr>
      <vt:lpstr>4.6.4 Loop Statements</vt:lpstr>
      <vt:lpstr>4.6.4 while Statement </vt:lpstr>
      <vt:lpstr>4.6 for Statement </vt:lpstr>
      <vt:lpstr>4.6 do/while Statement </vt:lpstr>
      <vt:lpstr>4.6.4 date.html Example (pp.163)</vt:lpstr>
      <vt:lpstr>Exercise</vt:lpstr>
      <vt:lpstr>4.7 Object Creation and Modification (pp.165)</vt:lpstr>
      <vt:lpstr>4.7 Dynamic Properties</vt:lpstr>
      <vt:lpstr>4.7 The for-in Loop</vt:lpstr>
      <vt:lpstr>4.8 Arrays</vt:lpstr>
      <vt:lpstr>4.8.1 Array Object Creation</vt:lpstr>
      <vt:lpstr>4.8.2 Characteristics of Array Objects</vt:lpstr>
      <vt:lpstr>4.8.2 Example insert_names.html</vt:lpstr>
      <vt:lpstr>4.8.3 Array Methods (pp.169)</vt:lpstr>
      <vt:lpstr>4.8.3 Array Methods</vt:lpstr>
      <vt:lpstr>4.8.3 Two-dimensional Arrays</vt:lpstr>
      <vt:lpstr>4.9 Function Fundamentals</vt:lpstr>
      <vt:lpstr>4.9 Function Fundamentals</vt:lpstr>
      <vt:lpstr>4.9 Functions are Objects</vt:lpstr>
      <vt:lpstr>4.9.2 Local Variables</vt:lpstr>
      <vt:lpstr>4.9.3 Parameters</vt:lpstr>
      <vt:lpstr>4.9.3 Parameters</vt:lpstr>
      <vt:lpstr>4.11 Constructors</vt:lpstr>
      <vt:lpstr>Homework</vt:lpstr>
    </vt:vector>
  </TitlesOfParts>
  <Manager/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Introductions to XHTML</dc:subject>
  <dc:creator>Robert Sebesta</dc:creator>
  <cp:keywords/>
  <dc:description/>
  <cp:lastModifiedBy>hjy</cp:lastModifiedBy>
  <cp:revision>705</cp:revision>
  <cp:lastPrinted>2002-08-21T03:16:13Z</cp:lastPrinted>
  <dcterms:created xsi:type="dcterms:W3CDTF">2007-04-26T20:44:15Z</dcterms:created>
  <dcterms:modified xsi:type="dcterms:W3CDTF">2021-04-06T01:01:56Z</dcterms:modified>
  <cp:category/>
</cp:coreProperties>
</file>